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67" r:id="rId3"/>
    <p:sldId id="260" r:id="rId4"/>
    <p:sldId id="261" r:id="rId5"/>
    <p:sldId id="258" r:id="rId6"/>
    <p:sldId id="262" r:id="rId7"/>
    <p:sldId id="259" r:id="rId8"/>
    <p:sldId id="263" r:id="rId9"/>
    <p:sldId id="264" r:id="rId10"/>
    <p:sldId id="265" r:id="rId11"/>
    <p:sldId id="266"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2A20AB-C69A-48D2-83DA-9EE9322E518F}" type="datetimeFigureOut">
              <a:rPr lang="en-US" smtClean="0"/>
              <a:pPr/>
              <a:t>2/13/2014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FD8036-66B5-48EA-9A37-5BF527053DC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AP German Language and Culture Exam Student Workbook</a:t>
            </a:r>
            <a:endParaRPr lang="en-US" dirty="0"/>
          </a:p>
        </p:txBody>
      </p:sp>
      <p:sp>
        <p:nvSpPr>
          <p:cNvPr id="4" name="Slide Number Placeholder 3"/>
          <p:cNvSpPr>
            <a:spLocks noGrp="1"/>
          </p:cNvSpPr>
          <p:nvPr>
            <p:ph type="sldNum" sz="quarter" idx="10"/>
          </p:nvPr>
        </p:nvSpPr>
        <p:spPr/>
        <p:txBody>
          <a:bodyPr/>
          <a:lstStyle/>
          <a:p>
            <a:fld id="{A4FD8036-66B5-48EA-9A37-5BF527053DC7}"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ym typeface="Wingdings" pitchFamily="2" charset="2"/>
              </a:rPr>
              <a:t>Lehrer/in </a:t>
            </a:r>
            <a:r>
              <a:rPr lang="en-US" dirty="0" err="1" smtClean="0">
                <a:sym typeface="Wingdings" pitchFamily="2" charset="2"/>
              </a:rPr>
              <a:t>bietet</a:t>
            </a:r>
            <a:r>
              <a:rPr lang="en-US" dirty="0" smtClean="0">
                <a:sym typeface="Wingdings" pitchFamily="2" charset="2"/>
              </a:rPr>
              <a:t> </a:t>
            </a:r>
            <a:r>
              <a:rPr lang="en-US" dirty="0" err="1" smtClean="0">
                <a:sym typeface="Wingdings" pitchFamily="2" charset="2"/>
              </a:rPr>
              <a:t>entsprechende</a:t>
            </a:r>
            <a:r>
              <a:rPr lang="en-US" dirty="0" smtClean="0">
                <a:sym typeface="Wingdings" pitchFamily="2" charset="2"/>
              </a:rPr>
              <a:t> und </a:t>
            </a:r>
            <a:r>
              <a:rPr lang="en-US" dirty="0" err="1" smtClean="0">
                <a:sym typeface="Wingdings" pitchFamily="2" charset="2"/>
              </a:rPr>
              <a:t>sinnvolle</a:t>
            </a:r>
            <a:r>
              <a:rPr lang="en-US" dirty="0" smtClean="0">
                <a:sym typeface="Wingdings" pitchFamily="2" charset="2"/>
              </a:rPr>
              <a:t> </a:t>
            </a:r>
            <a:r>
              <a:rPr lang="en-US" dirty="0" err="1" smtClean="0">
                <a:sym typeface="Wingdings" pitchFamily="2" charset="2"/>
              </a:rPr>
              <a:t>Aufgabenstellungen</a:t>
            </a:r>
            <a:r>
              <a:rPr lang="en-US" dirty="0" smtClean="0">
                <a:sym typeface="Wingdings" pitchFamily="2" charset="2"/>
              </a:rPr>
              <a:t> f</a:t>
            </a:r>
            <a:r>
              <a:rPr lang="de-DE" dirty="0" smtClean="0">
                <a:sym typeface="Wingdings" pitchFamily="2" charset="2"/>
              </a:rPr>
              <a:t>ür den Lerner, so dass er sich </a:t>
            </a:r>
            <a:r>
              <a:rPr lang="de-DE" u="sng" dirty="0" smtClean="0">
                <a:sym typeface="Wingdings" pitchFamily="2" charset="2"/>
              </a:rPr>
              <a:t>mehrfach</a:t>
            </a:r>
            <a:r>
              <a:rPr lang="de-DE" dirty="0" smtClean="0">
                <a:sym typeface="Wingdings" pitchFamily="2" charset="2"/>
              </a:rPr>
              <a:t> mit dem Text zu beschäftigen.</a:t>
            </a:r>
            <a:endParaRPr lang="en-US" dirty="0"/>
          </a:p>
        </p:txBody>
      </p:sp>
      <p:sp>
        <p:nvSpPr>
          <p:cNvPr id="4" name="Slide Number Placeholder 3"/>
          <p:cNvSpPr>
            <a:spLocks noGrp="1"/>
          </p:cNvSpPr>
          <p:nvPr>
            <p:ph type="sldNum" sz="quarter" idx="10"/>
          </p:nvPr>
        </p:nvSpPr>
        <p:spPr/>
        <p:txBody>
          <a:bodyPr/>
          <a:lstStyle/>
          <a:p>
            <a:fld id="{A4FD8036-66B5-48EA-9A37-5BF527053DC7}"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dirty="0" smtClean="0"/>
              <a:t>Checkliste zur Textverständlichkeitsanalyse</a:t>
            </a:r>
            <a:r>
              <a:rPr lang="de-DE" baseline="0" dirty="0" smtClean="0"/>
              <a:t> S. 123</a:t>
            </a:r>
            <a:endParaRPr lang="en-US" dirty="0"/>
          </a:p>
        </p:txBody>
      </p:sp>
      <p:sp>
        <p:nvSpPr>
          <p:cNvPr id="4" name="Slide Number Placeholder 3"/>
          <p:cNvSpPr>
            <a:spLocks noGrp="1"/>
          </p:cNvSpPr>
          <p:nvPr>
            <p:ph type="sldNum" sz="quarter" idx="10"/>
          </p:nvPr>
        </p:nvSpPr>
        <p:spPr/>
        <p:txBody>
          <a:bodyPr/>
          <a:lstStyle/>
          <a:p>
            <a:fld id="{A4FD8036-66B5-48EA-9A37-5BF527053DC7}"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0FFEBD-6B96-4F4C-A7E8-812F1A886AE7}" type="datetimeFigureOut">
              <a:rPr lang="en-US" smtClean="0"/>
              <a:pPr/>
              <a:t>2/13/2014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44734-E424-44AE-A2F2-A0E5DDB40F5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0FFEBD-6B96-4F4C-A7E8-812F1A886AE7}" type="datetimeFigureOut">
              <a:rPr lang="en-US" smtClean="0"/>
              <a:pPr/>
              <a:t>2/13/2014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44734-E424-44AE-A2F2-A0E5DDB40F5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0FFEBD-6B96-4F4C-A7E8-812F1A886AE7}" type="datetimeFigureOut">
              <a:rPr lang="en-US" smtClean="0"/>
              <a:pPr/>
              <a:t>2/13/2014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44734-E424-44AE-A2F2-A0E5DDB40F5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0FFEBD-6B96-4F4C-A7E8-812F1A886AE7}" type="datetimeFigureOut">
              <a:rPr lang="en-US" smtClean="0"/>
              <a:pPr/>
              <a:t>2/13/2014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44734-E424-44AE-A2F2-A0E5DDB40F5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0FFEBD-6B96-4F4C-A7E8-812F1A886AE7}" type="datetimeFigureOut">
              <a:rPr lang="en-US" smtClean="0"/>
              <a:pPr/>
              <a:t>2/13/2014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844734-E424-44AE-A2F2-A0E5DDB40F5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0FFEBD-6B96-4F4C-A7E8-812F1A886AE7}" type="datetimeFigureOut">
              <a:rPr lang="en-US" smtClean="0"/>
              <a:pPr/>
              <a:t>2/13/2014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844734-E424-44AE-A2F2-A0E5DDB40F5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0FFEBD-6B96-4F4C-A7E8-812F1A886AE7}" type="datetimeFigureOut">
              <a:rPr lang="en-US" smtClean="0"/>
              <a:pPr/>
              <a:t>2/13/2014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844734-E424-44AE-A2F2-A0E5DDB40F5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0FFEBD-6B96-4F4C-A7E8-812F1A886AE7}" type="datetimeFigureOut">
              <a:rPr lang="en-US" smtClean="0"/>
              <a:pPr/>
              <a:t>2/13/2014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844734-E424-44AE-A2F2-A0E5DDB40F5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0FFEBD-6B96-4F4C-A7E8-812F1A886AE7}" type="datetimeFigureOut">
              <a:rPr lang="en-US" smtClean="0"/>
              <a:pPr/>
              <a:t>2/13/2014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844734-E424-44AE-A2F2-A0E5DDB40F5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0FFEBD-6B96-4F4C-A7E8-812F1A886AE7}" type="datetimeFigureOut">
              <a:rPr lang="en-US" smtClean="0"/>
              <a:pPr/>
              <a:t>2/13/2014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844734-E424-44AE-A2F2-A0E5DDB40F5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0FFEBD-6B96-4F4C-A7E8-812F1A886AE7}" type="datetimeFigureOut">
              <a:rPr lang="en-US" smtClean="0"/>
              <a:pPr/>
              <a:t>2/13/2014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844734-E424-44AE-A2F2-A0E5DDB40F5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0FFEBD-6B96-4F4C-A7E8-812F1A886AE7}" type="datetimeFigureOut">
              <a:rPr lang="en-US" smtClean="0"/>
              <a:pPr/>
              <a:t>2/13/2014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844734-E424-44AE-A2F2-A0E5DDB40F5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1600200"/>
          </a:xfrm>
        </p:spPr>
        <p:txBody>
          <a:bodyPr>
            <a:normAutofit fontScale="90000"/>
          </a:bodyPr>
          <a:lstStyle/>
          <a:p>
            <a:r>
              <a:rPr lang="en-US" sz="4000" dirty="0" smtClean="0"/>
              <a:t>2014 German Immersion</a:t>
            </a:r>
            <a:br>
              <a:rPr lang="en-US" sz="4000" dirty="0" smtClean="0"/>
            </a:br>
            <a:r>
              <a:rPr lang="en-US" sz="4000" dirty="0" smtClean="0"/>
              <a:t>Weekend</a:t>
            </a:r>
            <a:br>
              <a:rPr lang="en-US" sz="4000" dirty="0" smtClean="0"/>
            </a:br>
            <a:r>
              <a:rPr lang="en-US" sz="4000" dirty="0" smtClean="0"/>
              <a:t>New Glarus, WI</a:t>
            </a:r>
            <a:endParaRPr lang="en-US" sz="4000" dirty="0"/>
          </a:p>
        </p:txBody>
      </p:sp>
      <p:sp>
        <p:nvSpPr>
          <p:cNvPr id="4" name="Subtitle 3"/>
          <p:cNvSpPr>
            <a:spLocks noGrp="1"/>
          </p:cNvSpPr>
          <p:nvPr>
            <p:ph type="subTitle" idx="1"/>
          </p:nvPr>
        </p:nvSpPr>
        <p:spPr>
          <a:xfrm>
            <a:off x="609600" y="2209800"/>
            <a:ext cx="7924800" cy="4191000"/>
          </a:xfrm>
        </p:spPr>
        <p:txBody>
          <a:bodyPr/>
          <a:lstStyle/>
          <a:p>
            <a:r>
              <a:rPr lang="en-US" b="1" dirty="0" smtClean="0">
                <a:solidFill>
                  <a:schemeClr val="tx1"/>
                </a:solidFill>
              </a:rPr>
              <a:t>P</a:t>
            </a:r>
            <a:r>
              <a:rPr lang="de-DE" b="1" dirty="0" smtClean="0">
                <a:solidFill>
                  <a:schemeClr val="tx1"/>
                </a:solidFill>
              </a:rPr>
              <a:t>räsentation</a:t>
            </a:r>
            <a:r>
              <a:rPr lang="en-US" b="1" dirty="0" smtClean="0">
                <a:solidFill>
                  <a:schemeClr val="tx1"/>
                </a:solidFill>
              </a:rPr>
              <a:t>:  AP und STEM/ MINT</a:t>
            </a:r>
          </a:p>
          <a:p>
            <a:r>
              <a:rPr lang="de-DE" sz="2400" b="1" dirty="0" smtClean="0">
                <a:solidFill>
                  <a:schemeClr val="tx1"/>
                </a:solidFill>
              </a:rPr>
              <a:t>Siggi Piwek, Milwaukee German Immersion School</a:t>
            </a:r>
            <a:endParaRPr lang="en-US" b="1" dirty="0" smtClean="0">
              <a:solidFill>
                <a:schemeClr val="tx1"/>
              </a:solidFill>
            </a:endParaRPr>
          </a:p>
          <a:p>
            <a:endParaRPr lang="en-US" b="1" dirty="0" smtClean="0">
              <a:solidFill>
                <a:schemeClr val="tx1"/>
              </a:solidFill>
            </a:endParaRPr>
          </a:p>
          <a:p>
            <a:endParaRPr lang="en-US" b="1" dirty="0" smtClean="0">
              <a:solidFill>
                <a:schemeClr val="tx1"/>
              </a:solidFill>
            </a:endParaRPr>
          </a:p>
          <a:p>
            <a:pPr algn="l"/>
            <a:endParaRPr lang="en-US" b="1" dirty="0" smtClean="0">
              <a:solidFill>
                <a:schemeClr val="tx1"/>
              </a:solidFill>
            </a:endParaRPr>
          </a:p>
          <a:p>
            <a:endParaRPr lang="en-US" dirty="0">
              <a:solidFill>
                <a:schemeClr val="tx1"/>
              </a:solidFill>
            </a:endParaRPr>
          </a:p>
        </p:txBody>
      </p:sp>
      <p:pic>
        <p:nvPicPr>
          <p:cNvPr id="6" name="Picture 5" descr="komm mach MINT.jpg"/>
          <p:cNvPicPr>
            <a:picLocks noChangeAspect="1"/>
          </p:cNvPicPr>
          <p:nvPr/>
        </p:nvPicPr>
        <p:blipFill>
          <a:blip r:embed="rId2" cstate="print"/>
          <a:stretch>
            <a:fillRect/>
          </a:stretch>
        </p:blipFill>
        <p:spPr>
          <a:xfrm>
            <a:off x="6934200" y="457200"/>
            <a:ext cx="1524000" cy="1524000"/>
          </a:xfrm>
          <a:prstGeom prst="rect">
            <a:avLst/>
          </a:prstGeom>
        </p:spPr>
      </p:pic>
      <p:pic>
        <p:nvPicPr>
          <p:cNvPr id="5" name="Picture 4" descr="The_Five_Stages_of_Grief_by_Deluxe_Lightbulb.jpg"/>
          <p:cNvPicPr>
            <a:picLocks noChangeAspect="1"/>
          </p:cNvPicPr>
          <p:nvPr/>
        </p:nvPicPr>
        <p:blipFill>
          <a:blip r:embed="rId3" cstate="print"/>
          <a:stretch>
            <a:fillRect/>
          </a:stretch>
        </p:blipFill>
        <p:spPr>
          <a:xfrm>
            <a:off x="1447800" y="3352800"/>
            <a:ext cx="5827515" cy="310896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M</a:t>
            </a:r>
            <a:r>
              <a:rPr lang="de-DE" sz="2800" dirty="0" smtClean="0"/>
              <a:t>öglichkeit 1</a:t>
            </a:r>
            <a:r>
              <a:rPr lang="en-US" sz="2800" dirty="0" smtClean="0"/>
              <a:t>: </a:t>
            </a:r>
            <a:r>
              <a:rPr lang="en-US" sz="2800" dirty="0" err="1" smtClean="0"/>
              <a:t>Textvereinfachung</a:t>
            </a:r>
            <a:r>
              <a:rPr lang="en-US" sz="2800" dirty="0" smtClean="0"/>
              <a:t> </a:t>
            </a:r>
            <a:r>
              <a:rPr lang="en-US" sz="2800" dirty="0" err="1" smtClean="0"/>
              <a:t>oder</a:t>
            </a:r>
            <a:r>
              <a:rPr lang="en-US" sz="2800" dirty="0" smtClean="0"/>
              <a:t> </a:t>
            </a:r>
            <a:r>
              <a:rPr lang="en-US" sz="2800" dirty="0" err="1" smtClean="0"/>
              <a:t>Neufassung</a:t>
            </a:r>
            <a:r>
              <a:rPr lang="en-US" sz="2800" dirty="0" smtClean="0"/>
              <a:t/>
            </a:r>
            <a:br>
              <a:rPr lang="en-US" sz="2800" dirty="0" smtClean="0"/>
            </a:br>
            <a:r>
              <a:rPr lang="en-US" sz="2800" dirty="0" err="1" smtClean="0"/>
              <a:t>Wie</a:t>
            </a:r>
            <a:r>
              <a:rPr lang="en-US" sz="2800" dirty="0" smtClean="0"/>
              <a:t>?</a:t>
            </a:r>
            <a:endParaRPr lang="en-US" sz="2800" dirty="0"/>
          </a:p>
        </p:txBody>
      </p:sp>
      <p:sp>
        <p:nvSpPr>
          <p:cNvPr id="3" name="Content Placeholder 2"/>
          <p:cNvSpPr>
            <a:spLocks noGrp="1"/>
          </p:cNvSpPr>
          <p:nvPr>
            <p:ph sz="half" idx="1"/>
          </p:nvPr>
        </p:nvSpPr>
        <p:spPr/>
        <p:txBody>
          <a:bodyPr>
            <a:normAutofit fontScale="85000" lnSpcReduction="20000"/>
          </a:bodyPr>
          <a:lstStyle/>
          <a:p>
            <a:pPr marL="514350" indent="-514350">
              <a:buAutoNum type="arabicPeriod"/>
            </a:pPr>
            <a:r>
              <a:rPr lang="en-US" sz="2800" dirty="0" err="1" smtClean="0"/>
              <a:t>Fachsprache</a:t>
            </a:r>
            <a:r>
              <a:rPr lang="en-US" sz="2800" dirty="0" smtClean="0"/>
              <a:t> </a:t>
            </a:r>
            <a:r>
              <a:rPr lang="en-US" sz="2800" dirty="0" err="1" smtClean="0"/>
              <a:t>reduzieren</a:t>
            </a:r>
            <a:endParaRPr lang="en-US" sz="2800" dirty="0" smtClean="0"/>
          </a:p>
          <a:p>
            <a:pPr marL="514350" indent="-514350">
              <a:buAutoNum type="arabicPeriod"/>
            </a:pPr>
            <a:r>
              <a:rPr lang="de-DE" sz="2800" dirty="0" smtClean="0"/>
              <a:t>Übersicht und </a:t>
            </a:r>
            <a:r>
              <a:rPr lang="de-DE" sz="2800" dirty="0" smtClean="0"/>
              <a:t>Struktur</a:t>
            </a:r>
          </a:p>
          <a:p>
            <a:pPr marL="514350" indent="-514350">
              <a:buAutoNum type="arabicPeriod"/>
            </a:pPr>
            <a:r>
              <a:rPr lang="de-DE" sz="2800" dirty="0" smtClean="0"/>
              <a:t>verbessern</a:t>
            </a:r>
            <a:endParaRPr lang="de-DE" sz="2800" dirty="0" smtClean="0"/>
          </a:p>
          <a:p>
            <a:pPr marL="514350" indent="-514350">
              <a:buAutoNum type="arabicPeriod"/>
            </a:pPr>
            <a:r>
              <a:rPr lang="de-DE" sz="2800" dirty="0" smtClean="0"/>
              <a:t>Bilder hinzufügen</a:t>
            </a:r>
          </a:p>
          <a:p>
            <a:pPr marL="514350" indent="-514350">
              <a:buAutoNum type="arabicPeriod"/>
            </a:pPr>
            <a:r>
              <a:rPr lang="de-DE" sz="2800" dirty="0" smtClean="0"/>
              <a:t>Vorwissen aktivieren</a:t>
            </a:r>
          </a:p>
          <a:p>
            <a:pPr marL="514350" indent="-514350">
              <a:buAutoNum type="arabicPeriod"/>
            </a:pPr>
            <a:r>
              <a:rPr lang="de-DE" sz="2800" dirty="0" smtClean="0"/>
              <a:t>Sprachliche </a:t>
            </a:r>
            <a:r>
              <a:rPr lang="de-DE" sz="2800" dirty="0" smtClean="0"/>
              <a:t>Stolpersteine entfernen</a:t>
            </a:r>
            <a:endParaRPr lang="de-DE" sz="2800" dirty="0" smtClean="0"/>
          </a:p>
          <a:p>
            <a:pPr marL="514350" indent="-514350">
              <a:buAutoNum type="arabicPeriod"/>
            </a:pPr>
            <a:r>
              <a:rPr lang="de-DE" sz="2800" dirty="0" smtClean="0"/>
              <a:t>Text an das Leseniveau des Lesers anpassen</a:t>
            </a:r>
          </a:p>
          <a:p>
            <a:pPr marL="514350" indent="-514350">
              <a:buAutoNum type="arabicPeriod"/>
            </a:pPr>
            <a:r>
              <a:rPr lang="de-DE" sz="2800" dirty="0" smtClean="0"/>
              <a:t>Sprachliche Erschließungsmittel hinzufügen (z. B. Begriffslexikon)</a:t>
            </a:r>
            <a:endParaRPr lang="en-US" sz="2800" dirty="0"/>
          </a:p>
        </p:txBody>
      </p:sp>
      <p:pic>
        <p:nvPicPr>
          <p:cNvPr id="6" name="Content Placeholder 3" descr="Elternsprechstunde.jpg"/>
          <p:cNvPicPr>
            <a:picLocks noGrp="1" noChangeAspect="1"/>
          </p:cNvPicPr>
          <p:nvPr>
            <p:ph sz="half" idx="2"/>
          </p:nvPr>
        </p:nvPicPr>
        <p:blipFill>
          <a:blip r:embed="rId3" cstate="print"/>
          <a:stretch>
            <a:fillRect/>
          </a:stretch>
        </p:blipFill>
        <p:spPr>
          <a:xfrm>
            <a:off x="4956686" y="1600200"/>
            <a:ext cx="3421628" cy="4525963"/>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
            </a:r>
            <a:br>
              <a:rPr lang="en-US" sz="3200" b="1" dirty="0" smtClean="0"/>
            </a:br>
            <a:r>
              <a:rPr lang="en-US" sz="3200" b="1" dirty="0" smtClean="0"/>
              <a:t>M</a:t>
            </a:r>
            <a:r>
              <a:rPr lang="de-DE" sz="3200" b="1" dirty="0" smtClean="0"/>
              <a:t>öglichkeit 2</a:t>
            </a:r>
            <a:r>
              <a:rPr lang="en-US" sz="3200" dirty="0" smtClean="0"/>
              <a:t>:  </a:t>
            </a:r>
            <a:r>
              <a:rPr lang="en-US" sz="3200" dirty="0" err="1" smtClean="0"/>
              <a:t>Anpassung</a:t>
            </a:r>
            <a:r>
              <a:rPr lang="en-US" sz="3200" dirty="0" smtClean="0"/>
              <a:t> des </a:t>
            </a:r>
            <a:r>
              <a:rPr lang="en-US" sz="3200" dirty="0" err="1" smtClean="0"/>
              <a:t>Lesers</a:t>
            </a:r>
            <a:r>
              <a:rPr lang="en-US" sz="3200" dirty="0" smtClean="0"/>
              <a:t> an den Text </a:t>
            </a:r>
            <a:r>
              <a:rPr lang="en-US" sz="3200" dirty="0" err="1" smtClean="0"/>
              <a:t>durch</a:t>
            </a:r>
            <a:r>
              <a:rPr lang="en-US" sz="3200" dirty="0" smtClean="0"/>
              <a:t> (a) </a:t>
            </a:r>
            <a:r>
              <a:rPr lang="en-US" sz="3200" dirty="0" err="1" smtClean="0"/>
              <a:t>Lesestrategien</a:t>
            </a:r>
            <a:r>
              <a:rPr lang="en-US" sz="3200" dirty="0" smtClean="0"/>
              <a:t> und/</a:t>
            </a:r>
            <a:r>
              <a:rPr lang="en-US" sz="3200" dirty="0" err="1" smtClean="0"/>
              <a:t>oder</a:t>
            </a:r>
            <a:r>
              <a:rPr lang="en-US" sz="3200" dirty="0" smtClean="0"/>
              <a:t> (b) </a:t>
            </a:r>
            <a:r>
              <a:rPr lang="en-US" sz="3200" dirty="0" err="1" smtClean="0"/>
              <a:t>Lesetraining</a:t>
            </a:r>
            <a:r>
              <a:rPr lang="en-US" sz="3200" dirty="0" smtClean="0"/>
              <a:t> </a:t>
            </a:r>
            <a:br>
              <a:rPr lang="en-US" sz="3200" dirty="0" smtClean="0"/>
            </a:br>
            <a:endParaRPr lang="en-US" sz="3200" dirty="0"/>
          </a:p>
        </p:txBody>
      </p:sp>
      <p:sp>
        <p:nvSpPr>
          <p:cNvPr id="3" name="Content Placeholder 2"/>
          <p:cNvSpPr>
            <a:spLocks noGrp="1"/>
          </p:cNvSpPr>
          <p:nvPr>
            <p:ph idx="1"/>
          </p:nvPr>
        </p:nvSpPr>
        <p:spPr/>
        <p:txBody>
          <a:bodyPr>
            <a:normAutofit/>
          </a:bodyPr>
          <a:lstStyle/>
          <a:p>
            <a:pPr marL="457200" indent="-457200">
              <a:buAutoNum type="alphaLcParenBoth"/>
            </a:pPr>
            <a:r>
              <a:rPr lang="de-DE" sz="2400" dirty="0" smtClean="0"/>
              <a:t>Def</a:t>
            </a:r>
            <a:r>
              <a:rPr lang="en-US" sz="2400" dirty="0" smtClean="0"/>
              <a:t>: </a:t>
            </a:r>
            <a:r>
              <a:rPr lang="de-DE" sz="2400" dirty="0" smtClean="0"/>
              <a:t>Lesestrategie = ein Handlungsplan, der hilft, einen Text gut zu verstehen.  Ziel von Lesestrategien ist der </a:t>
            </a:r>
            <a:r>
              <a:rPr lang="de-DE" sz="2400" u="sng" dirty="0" smtClean="0"/>
              <a:t>eigenständige</a:t>
            </a:r>
            <a:r>
              <a:rPr lang="de-DE" sz="2400" dirty="0" smtClean="0"/>
              <a:t> Umgang mit Texten.</a:t>
            </a:r>
          </a:p>
          <a:p>
            <a:pPr marL="457200" indent="-457200">
              <a:buNone/>
            </a:pPr>
            <a:endParaRPr lang="de-DE" sz="2400" dirty="0" smtClean="0"/>
          </a:p>
          <a:p>
            <a:pPr marL="457200" indent="-457200">
              <a:buAutoNum type="alphaLcParenBoth"/>
            </a:pPr>
            <a:r>
              <a:rPr lang="de-DE" sz="2400" dirty="0" smtClean="0"/>
              <a:t>Def</a:t>
            </a:r>
            <a:r>
              <a:rPr lang="en-US" sz="2400" dirty="0" smtClean="0"/>
              <a:t>: </a:t>
            </a:r>
            <a:r>
              <a:rPr lang="de-DE" sz="2400" dirty="0" smtClean="0"/>
              <a:t>Leseübung </a:t>
            </a:r>
            <a:r>
              <a:rPr lang="en-US" sz="2400" dirty="0" smtClean="0"/>
              <a:t>=&gt; </a:t>
            </a:r>
            <a:r>
              <a:rPr lang="en-US" sz="2400" dirty="0" err="1" smtClean="0"/>
              <a:t>hier</a:t>
            </a:r>
            <a:r>
              <a:rPr lang="en-US" sz="2400" dirty="0" smtClean="0"/>
              <a:t> </a:t>
            </a:r>
            <a:r>
              <a:rPr lang="en-US" sz="2400" dirty="0" err="1" smtClean="0"/>
              <a:t>werden</a:t>
            </a:r>
            <a:r>
              <a:rPr lang="en-US" sz="2400" dirty="0" smtClean="0"/>
              <a:t> </a:t>
            </a:r>
            <a:r>
              <a:rPr lang="de-DE" sz="2400" dirty="0" smtClean="0"/>
              <a:t>Lesestrategien oder Lesekompetenzen durch Anwendung von bestimmten Methoden geübt (z.B. Lückentexte schulen das Scannen, bei zerschnitteten Texten wird geübt die inhaltliche Geschlossenheit (Kohärenz) von Texten zu erkennen, usw.</a:t>
            </a:r>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rmAutofit fontScale="90000"/>
          </a:bodyPr>
          <a:lstStyle/>
          <a:p>
            <a:r>
              <a:rPr lang="en-US" dirty="0" smtClean="0"/>
              <a:t>In </a:t>
            </a:r>
            <a:r>
              <a:rPr lang="en-US" dirty="0" err="1" smtClean="0"/>
              <a:t>der</a:t>
            </a:r>
            <a:r>
              <a:rPr lang="en-US" dirty="0" smtClean="0"/>
              <a:t> </a:t>
            </a:r>
            <a:r>
              <a:rPr lang="en-US" dirty="0" err="1" smtClean="0"/>
              <a:t>Hoffnung</a:t>
            </a:r>
            <a:r>
              <a:rPr lang="en-US" dirty="0" smtClean="0"/>
              <a:t>, </a:t>
            </a:r>
            <a:r>
              <a:rPr lang="en-US" dirty="0" err="1" smtClean="0"/>
              <a:t>dass</a:t>
            </a:r>
            <a:r>
              <a:rPr lang="en-US" dirty="0" smtClean="0"/>
              <a:t> </a:t>
            </a:r>
            <a:r>
              <a:rPr lang="en-US" dirty="0" err="1" smtClean="0"/>
              <a:t>deine</a:t>
            </a:r>
            <a:r>
              <a:rPr lang="en-US" dirty="0" smtClean="0"/>
              <a:t> </a:t>
            </a:r>
            <a:r>
              <a:rPr lang="en-US" dirty="0" err="1" smtClean="0"/>
              <a:t>Lernenden</a:t>
            </a:r>
            <a:r>
              <a:rPr lang="en-US" dirty="0" smtClean="0"/>
              <a:t> </a:t>
            </a:r>
            <a:r>
              <a:rPr lang="en-US" dirty="0" err="1" smtClean="0"/>
              <a:t>ein</a:t>
            </a:r>
            <a:r>
              <a:rPr lang="en-US" dirty="0" smtClean="0"/>
              <a:t> </a:t>
            </a:r>
            <a:r>
              <a:rPr lang="en-US" dirty="0" err="1" smtClean="0"/>
              <a:t>Buch</a:t>
            </a:r>
            <a:r>
              <a:rPr lang="en-US" dirty="0" smtClean="0"/>
              <a:t> in den </a:t>
            </a:r>
            <a:r>
              <a:rPr lang="en-US" dirty="0" err="1" smtClean="0"/>
              <a:t>Koffer</a:t>
            </a:r>
            <a:r>
              <a:rPr lang="en-US" dirty="0" smtClean="0"/>
              <a:t> </a:t>
            </a:r>
            <a:r>
              <a:rPr lang="en-US" dirty="0" err="1" smtClean="0"/>
              <a:t>packen</a:t>
            </a:r>
            <a:r>
              <a:rPr lang="en-US" dirty="0" smtClean="0"/>
              <a:t>, </a:t>
            </a:r>
            <a:r>
              <a:rPr lang="en-US" dirty="0" err="1" smtClean="0"/>
              <a:t>wenn</a:t>
            </a:r>
            <a:r>
              <a:rPr lang="en-US" dirty="0" smtClean="0"/>
              <a:t> </a:t>
            </a:r>
            <a:r>
              <a:rPr lang="en-US" dirty="0" err="1" smtClean="0"/>
              <a:t>wir</a:t>
            </a:r>
            <a:r>
              <a:rPr lang="en-US" dirty="0" smtClean="0"/>
              <a:t> </a:t>
            </a:r>
            <a:r>
              <a:rPr lang="en-US" dirty="0" err="1" smtClean="0"/>
              <a:t>sie</a:t>
            </a:r>
            <a:r>
              <a:rPr lang="en-US" dirty="0" smtClean="0"/>
              <a:t> auf den </a:t>
            </a:r>
            <a:r>
              <a:rPr lang="en-US" dirty="0" err="1" smtClean="0"/>
              <a:t>Mond</a:t>
            </a:r>
            <a:r>
              <a:rPr lang="en-US" dirty="0" smtClean="0"/>
              <a:t> </a:t>
            </a:r>
            <a:r>
              <a:rPr lang="en-US" dirty="0" err="1" smtClean="0"/>
              <a:t>schicken</a:t>
            </a:r>
            <a:r>
              <a:rPr lang="en-US" dirty="0" smtClean="0"/>
              <a:t>.</a:t>
            </a:r>
            <a:endParaRPr lang="en-US" dirty="0"/>
          </a:p>
        </p:txBody>
      </p:sp>
      <p:pic>
        <p:nvPicPr>
          <p:cNvPr id="4" name="Content Placeholder 3" descr="studentmoon350.jpg"/>
          <p:cNvPicPr>
            <a:picLocks noGrp="1" noChangeAspect="1"/>
          </p:cNvPicPr>
          <p:nvPr>
            <p:ph idx="1"/>
          </p:nvPr>
        </p:nvPicPr>
        <p:blipFill>
          <a:blip r:embed="rId2" cstate="print"/>
          <a:stretch>
            <a:fillRect/>
          </a:stretch>
        </p:blipFill>
        <p:spPr>
          <a:xfrm>
            <a:off x="2286000" y="2209800"/>
            <a:ext cx="4273816" cy="393192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DE" dirty="0" smtClean="0"/>
              <a:t>AP German</a:t>
            </a:r>
            <a:endParaRPr lang="en-US" dirty="0"/>
          </a:p>
        </p:txBody>
      </p:sp>
      <p:pic>
        <p:nvPicPr>
          <p:cNvPr id="7" name="Content Placeholder 6" descr="untitled.png"/>
          <p:cNvPicPr>
            <a:picLocks noGrp="1" noChangeAspect="1"/>
          </p:cNvPicPr>
          <p:nvPr>
            <p:ph sz="half" idx="1"/>
          </p:nvPr>
        </p:nvPicPr>
        <p:blipFill>
          <a:blip r:embed="rId3" cstate="print"/>
          <a:stretch>
            <a:fillRect/>
          </a:stretch>
        </p:blipFill>
        <p:spPr>
          <a:xfrm>
            <a:off x="685800" y="1981200"/>
            <a:ext cx="3291840" cy="3291840"/>
          </a:xfrm>
        </p:spPr>
      </p:pic>
      <p:pic>
        <p:nvPicPr>
          <p:cNvPr id="8" name="Content Placeholder 7" descr="Areas.png"/>
          <p:cNvPicPr>
            <a:picLocks noGrp="1" noChangeAspect="1"/>
          </p:cNvPicPr>
          <p:nvPr>
            <p:ph sz="half" idx="2"/>
          </p:nvPr>
        </p:nvPicPr>
        <p:blipFill>
          <a:blip r:embed="rId4" cstate="print"/>
          <a:stretch>
            <a:fillRect/>
          </a:stretch>
        </p:blipFill>
        <p:spPr>
          <a:xfrm>
            <a:off x="4191000" y="2057400"/>
            <a:ext cx="4608576" cy="329184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err="1" smtClean="0"/>
              <a:t>Leseverstehen</a:t>
            </a:r>
            <a:endParaRPr lang="en-US" dirty="0"/>
          </a:p>
        </p:txBody>
      </p:sp>
      <p:sp>
        <p:nvSpPr>
          <p:cNvPr id="3" name="Content Placeholder 2"/>
          <p:cNvSpPr>
            <a:spLocks noGrp="1"/>
          </p:cNvSpPr>
          <p:nvPr>
            <p:ph idx="1"/>
          </p:nvPr>
        </p:nvSpPr>
        <p:spPr>
          <a:xfrm>
            <a:off x="457200" y="1219200"/>
            <a:ext cx="8229600" cy="4906963"/>
          </a:xfrm>
        </p:spPr>
        <p:txBody>
          <a:bodyPr>
            <a:noAutofit/>
          </a:bodyPr>
          <a:lstStyle/>
          <a:p>
            <a:pPr>
              <a:buNone/>
            </a:pPr>
            <a:r>
              <a:rPr lang="en-US" u="sng" dirty="0" err="1" smtClean="0"/>
              <a:t>Lesen</a:t>
            </a:r>
            <a:r>
              <a:rPr lang="en-US" dirty="0" smtClean="0"/>
              <a:t> </a:t>
            </a:r>
            <a:r>
              <a:rPr lang="en-US" dirty="0" err="1" smtClean="0"/>
              <a:t>umfasst</a:t>
            </a:r>
            <a:r>
              <a:rPr lang="en-US" dirty="0" smtClean="0"/>
              <a:t> </a:t>
            </a:r>
            <a:r>
              <a:rPr lang="en-US" i="1" dirty="0" err="1" smtClean="0"/>
              <a:t>Lesenk</a:t>
            </a:r>
            <a:r>
              <a:rPr lang="de-DE" i="1" dirty="0" smtClean="0"/>
              <a:t>önnen</a:t>
            </a:r>
            <a:r>
              <a:rPr lang="de-DE" dirty="0" smtClean="0"/>
              <a:t> (</a:t>
            </a:r>
            <a:r>
              <a:rPr lang="de-DE" i="1" dirty="0" smtClean="0"/>
              <a:t>Leseverstehen)</a:t>
            </a:r>
            <a:r>
              <a:rPr lang="de-DE" dirty="0" smtClean="0"/>
              <a:t> und </a:t>
            </a:r>
            <a:r>
              <a:rPr lang="de-DE" i="1" dirty="0" smtClean="0"/>
              <a:t>Lesekompetenz.</a:t>
            </a:r>
          </a:p>
          <a:p>
            <a:pPr>
              <a:buNone/>
            </a:pPr>
            <a:r>
              <a:rPr lang="de-DE" dirty="0" smtClean="0"/>
              <a:t>Lesenkönnen </a:t>
            </a:r>
            <a:r>
              <a:rPr lang="en-US" dirty="0" smtClean="0"/>
              <a:t>= </a:t>
            </a:r>
            <a:r>
              <a:rPr lang="en-US" dirty="0" err="1" smtClean="0"/>
              <a:t>verstehendes</a:t>
            </a:r>
            <a:r>
              <a:rPr lang="en-US" dirty="0" smtClean="0"/>
              <a:t> </a:t>
            </a:r>
            <a:r>
              <a:rPr lang="en-US" dirty="0" err="1" smtClean="0"/>
              <a:t>Lesen</a:t>
            </a:r>
            <a:r>
              <a:rPr lang="en-US" dirty="0" smtClean="0"/>
              <a:t> (</a:t>
            </a:r>
            <a:r>
              <a:rPr lang="en-US" dirty="0" err="1" smtClean="0"/>
              <a:t>bedeutet</a:t>
            </a:r>
            <a:r>
              <a:rPr lang="en-US" dirty="0" smtClean="0"/>
              <a:t>, die </a:t>
            </a:r>
            <a:r>
              <a:rPr lang="en-US" dirty="0" err="1" smtClean="0"/>
              <a:t>im</a:t>
            </a:r>
            <a:r>
              <a:rPr lang="en-US" dirty="0" smtClean="0"/>
              <a:t> Text </a:t>
            </a:r>
            <a:r>
              <a:rPr lang="en-US" dirty="0" err="1" smtClean="0"/>
              <a:t>enthaltenen</a:t>
            </a:r>
            <a:r>
              <a:rPr lang="en-US" dirty="0" smtClean="0"/>
              <a:t> </a:t>
            </a:r>
            <a:r>
              <a:rPr lang="en-US" dirty="0" err="1" smtClean="0"/>
              <a:t>Wortbedeutungen</a:t>
            </a:r>
            <a:r>
              <a:rPr lang="en-US" dirty="0" smtClean="0"/>
              <a:t> und </a:t>
            </a:r>
            <a:r>
              <a:rPr lang="en-US" dirty="0" err="1" smtClean="0"/>
              <a:t>Sinneinheiten</a:t>
            </a:r>
            <a:r>
              <a:rPr lang="en-US" dirty="0" smtClean="0"/>
              <a:t> </a:t>
            </a:r>
            <a:r>
              <a:rPr lang="en-US" dirty="0" err="1" smtClean="0"/>
              <a:t>erfassen</a:t>
            </a:r>
            <a:r>
              <a:rPr lang="en-US" dirty="0" smtClean="0"/>
              <a:t> und </a:t>
            </a:r>
            <a:r>
              <a:rPr lang="en-US" dirty="0" err="1" smtClean="0"/>
              <a:t>verstehen</a:t>
            </a:r>
            <a:r>
              <a:rPr lang="en-US" dirty="0" smtClean="0"/>
              <a:t> </a:t>
            </a:r>
            <a:r>
              <a:rPr lang="en-US" dirty="0" err="1" smtClean="0"/>
              <a:t>zu</a:t>
            </a:r>
            <a:r>
              <a:rPr lang="en-US" dirty="0" smtClean="0"/>
              <a:t> </a:t>
            </a:r>
            <a:r>
              <a:rPr lang="en-US" dirty="0" err="1" smtClean="0"/>
              <a:t>können</a:t>
            </a:r>
            <a:r>
              <a:rPr lang="en-US" dirty="0" smtClean="0"/>
              <a:t>)</a:t>
            </a:r>
          </a:p>
          <a:p>
            <a:pPr>
              <a:buNone/>
            </a:pPr>
            <a:endParaRPr lang="en-US" sz="2400" dirty="0"/>
          </a:p>
        </p:txBody>
      </p:sp>
      <p:pic>
        <p:nvPicPr>
          <p:cNvPr id="4" name="Picture 3" descr="key350.jpg"/>
          <p:cNvPicPr>
            <a:picLocks noChangeAspect="1"/>
          </p:cNvPicPr>
          <p:nvPr/>
        </p:nvPicPr>
        <p:blipFill>
          <a:blip r:embed="rId3" cstate="print"/>
          <a:stretch>
            <a:fillRect/>
          </a:stretch>
        </p:blipFill>
        <p:spPr>
          <a:xfrm>
            <a:off x="4038600" y="4038600"/>
            <a:ext cx="3008920" cy="20116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 </a:t>
            </a:r>
            <a:r>
              <a:rPr lang="en-US" dirty="0" err="1" smtClean="0"/>
              <a:t>ist</a:t>
            </a:r>
            <a:r>
              <a:rPr lang="en-US" dirty="0" smtClean="0"/>
              <a:t> </a:t>
            </a:r>
            <a:r>
              <a:rPr lang="en-US" dirty="0" err="1" smtClean="0"/>
              <a:t>Lesekompetenz</a:t>
            </a:r>
            <a:r>
              <a:rPr lang="en-US" dirty="0" smtClean="0"/>
              <a:t>?</a:t>
            </a:r>
            <a:endParaRPr lang="en-US" dirty="0"/>
          </a:p>
        </p:txBody>
      </p:sp>
      <p:sp>
        <p:nvSpPr>
          <p:cNvPr id="3" name="Content Placeholder 2"/>
          <p:cNvSpPr>
            <a:spLocks noGrp="1"/>
          </p:cNvSpPr>
          <p:nvPr>
            <p:ph idx="1"/>
          </p:nvPr>
        </p:nvSpPr>
        <p:spPr/>
        <p:txBody>
          <a:bodyPr/>
          <a:lstStyle/>
          <a:p>
            <a:r>
              <a:rPr lang="en-US" dirty="0" err="1" smtClean="0"/>
              <a:t>Lesekompetenz</a:t>
            </a:r>
            <a:r>
              <a:rPr lang="en-US" dirty="0" smtClean="0"/>
              <a:t> (</a:t>
            </a:r>
            <a:r>
              <a:rPr lang="en-US" dirty="0" err="1" smtClean="0"/>
              <a:t>Textkompetenz</a:t>
            </a:r>
            <a:r>
              <a:rPr lang="en-US" dirty="0" smtClean="0"/>
              <a:t>, Reading Literacy) = die F</a:t>
            </a:r>
            <a:r>
              <a:rPr lang="de-DE" dirty="0" smtClean="0"/>
              <a:t>ähigkeit, geschriebene Texte unterschiedlicher Art in (1) ihren Aussagen, Absichten und in ihrer formalen Struktur zu verstehen, (2) sie in einen größeren Zusammenhang einzuordnen, und (3) Texte für verschiedene Zwecke sachgerecht nutzen zu können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sz="3600" dirty="0" err="1" smtClean="0"/>
              <a:t>Elemente</a:t>
            </a:r>
            <a:r>
              <a:rPr lang="en-US" sz="3600" dirty="0" smtClean="0"/>
              <a:t> </a:t>
            </a:r>
            <a:r>
              <a:rPr lang="en-US" sz="3600" dirty="0" err="1" smtClean="0"/>
              <a:t>der</a:t>
            </a:r>
            <a:r>
              <a:rPr lang="en-US" sz="3600" dirty="0" smtClean="0"/>
              <a:t> </a:t>
            </a:r>
            <a:r>
              <a:rPr lang="en-US" sz="3600" dirty="0" err="1" smtClean="0"/>
              <a:t>Lesekompetenz</a:t>
            </a:r>
            <a:r>
              <a:rPr lang="en-US" sz="3600" dirty="0" smtClean="0"/>
              <a:t/>
            </a:r>
            <a:br>
              <a:rPr lang="en-US" sz="3600" dirty="0" smtClean="0"/>
            </a:br>
            <a:r>
              <a:rPr lang="en-US" sz="1800" dirty="0" err="1" smtClean="0"/>
              <a:t>Quelle</a:t>
            </a:r>
            <a:r>
              <a:rPr lang="en-US" sz="1800" dirty="0" smtClean="0"/>
              <a:t>: </a:t>
            </a:r>
            <a:r>
              <a:rPr lang="en-US" sz="1800" dirty="0" err="1" smtClean="0"/>
              <a:t>Deutsches</a:t>
            </a:r>
            <a:r>
              <a:rPr lang="en-US" sz="1800" dirty="0" smtClean="0"/>
              <a:t> PISA-</a:t>
            </a:r>
            <a:r>
              <a:rPr lang="en-US" sz="1800" dirty="0" err="1" smtClean="0"/>
              <a:t>Konsortium</a:t>
            </a:r>
            <a:r>
              <a:rPr lang="en-US" sz="1800" dirty="0" smtClean="0"/>
              <a:t> 2001, S. 69-78</a:t>
            </a:r>
            <a:endParaRPr lang="en-US" sz="3600" dirty="0"/>
          </a:p>
        </p:txBody>
      </p:sp>
      <p:pic>
        <p:nvPicPr>
          <p:cNvPr id="4" name="Content Placeholder 3" descr="Lesekompetenz.gif"/>
          <p:cNvPicPr>
            <a:picLocks noGrp="1" noChangeAspect="1"/>
          </p:cNvPicPr>
          <p:nvPr>
            <p:ph sz="half" idx="1"/>
          </p:nvPr>
        </p:nvPicPr>
        <p:blipFill>
          <a:blip r:embed="rId2" cstate="print"/>
          <a:stretch>
            <a:fillRect/>
          </a:stretch>
        </p:blipFill>
        <p:spPr>
          <a:xfrm>
            <a:off x="457200" y="1600200"/>
            <a:ext cx="6179588" cy="4023360"/>
          </a:xfrm>
        </p:spPr>
      </p:pic>
      <p:pic>
        <p:nvPicPr>
          <p:cNvPr id="9" name="Content Placeholder 8" descr="lesekompetenz_1077905.jpg"/>
          <p:cNvPicPr>
            <a:picLocks noGrp="1" noChangeAspect="1"/>
          </p:cNvPicPr>
          <p:nvPr>
            <p:ph sz="half" idx="2"/>
          </p:nvPr>
        </p:nvPicPr>
        <p:blipFill>
          <a:blip r:embed="rId3" cstate="print"/>
          <a:stretch>
            <a:fillRect/>
          </a:stretch>
        </p:blipFill>
        <p:spPr>
          <a:xfrm>
            <a:off x="6477000" y="1828800"/>
            <a:ext cx="2349093" cy="32004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Warum</a:t>
            </a:r>
            <a:r>
              <a:rPr lang="en-US" dirty="0" smtClean="0"/>
              <a:t> </a:t>
            </a:r>
            <a:r>
              <a:rPr lang="en-US" dirty="0" err="1" smtClean="0"/>
              <a:t>ist</a:t>
            </a:r>
            <a:r>
              <a:rPr lang="en-US" dirty="0" smtClean="0"/>
              <a:t> </a:t>
            </a:r>
            <a:r>
              <a:rPr lang="en-US" dirty="0" err="1" smtClean="0"/>
              <a:t>Lesekompetenz</a:t>
            </a:r>
            <a:r>
              <a:rPr lang="en-US" dirty="0" smtClean="0"/>
              <a:t> </a:t>
            </a:r>
            <a:r>
              <a:rPr lang="en-US" dirty="0" err="1" smtClean="0"/>
              <a:t>wichtig</a:t>
            </a:r>
            <a:r>
              <a:rPr lang="en-US" dirty="0" smtClean="0"/>
              <a:t>?</a:t>
            </a:r>
            <a:endParaRPr lang="en-US" dirty="0"/>
          </a:p>
        </p:txBody>
      </p:sp>
      <p:sp>
        <p:nvSpPr>
          <p:cNvPr id="3" name="Content Placeholder 2"/>
          <p:cNvSpPr>
            <a:spLocks noGrp="1"/>
          </p:cNvSpPr>
          <p:nvPr>
            <p:ph sz="half" idx="1"/>
          </p:nvPr>
        </p:nvSpPr>
        <p:spPr/>
        <p:txBody>
          <a:bodyPr/>
          <a:lstStyle/>
          <a:p>
            <a:r>
              <a:rPr lang="en-US" dirty="0" err="1" smtClean="0"/>
              <a:t>Lesekompetenz</a:t>
            </a:r>
            <a:r>
              <a:rPr lang="en-US" dirty="0" smtClean="0"/>
              <a:t> </a:t>
            </a:r>
            <a:r>
              <a:rPr lang="en-US" dirty="0" err="1" smtClean="0"/>
              <a:t>ist</a:t>
            </a:r>
            <a:r>
              <a:rPr lang="en-US" dirty="0" smtClean="0"/>
              <a:t> </a:t>
            </a:r>
            <a:r>
              <a:rPr lang="en-US" dirty="0" err="1" smtClean="0"/>
              <a:t>eine</a:t>
            </a:r>
            <a:r>
              <a:rPr lang="en-US" dirty="0" smtClean="0"/>
              <a:t> </a:t>
            </a:r>
            <a:r>
              <a:rPr lang="de-DE" dirty="0" smtClean="0"/>
              <a:t>notwendige Voraussetzung für eine </a:t>
            </a:r>
            <a:r>
              <a:rPr lang="en-US" dirty="0" err="1" smtClean="0"/>
              <a:t>erfolgreiche</a:t>
            </a:r>
            <a:r>
              <a:rPr lang="en-US" dirty="0" smtClean="0"/>
              <a:t> </a:t>
            </a:r>
            <a:r>
              <a:rPr lang="en-US" dirty="0" err="1" smtClean="0"/>
              <a:t>Teilnahme</a:t>
            </a:r>
            <a:r>
              <a:rPr lang="en-US" dirty="0" smtClean="0"/>
              <a:t> am </a:t>
            </a:r>
            <a:r>
              <a:rPr lang="en-US" dirty="0" err="1" smtClean="0"/>
              <a:t>gesellschaftlichen</a:t>
            </a:r>
            <a:r>
              <a:rPr lang="en-US" dirty="0" smtClean="0"/>
              <a:t> </a:t>
            </a:r>
            <a:r>
              <a:rPr lang="en-US" dirty="0" err="1" smtClean="0"/>
              <a:t>Leben</a:t>
            </a:r>
            <a:r>
              <a:rPr lang="en-US" dirty="0" smtClean="0"/>
              <a:t> </a:t>
            </a:r>
            <a:r>
              <a:rPr lang="en-US" dirty="0" err="1" smtClean="0"/>
              <a:t>angesehen</a:t>
            </a:r>
            <a:r>
              <a:rPr lang="en-US" dirty="0" smtClean="0"/>
              <a:t>.</a:t>
            </a:r>
          </a:p>
          <a:p>
            <a:r>
              <a:rPr lang="en-US" dirty="0" err="1" smtClean="0"/>
              <a:t>Deshalb</a:t>
            </a:r>
            <a:r>
              <a:rPr lang="en-US" dirty="0" smtClean="0"/>
              <a:t> m</a:t>
            </a:r>
            <a:r>
              <a:rPr lang="de-DE" dirty="0" smtClean="0"/>
              <a:t>üssen wir die Lesekompetenz fördern.  </a:t>
            </a:r>
            <a:endParaRPr lang="en-US" dirty="0"/>
          </a:p>
        </p:txBody>
      </p:sp>
      <p:sp>
        <p:nvSpPr>
          <p:cNvPr id="6" name="Content Placeholder 5"/>
          <p:cNvSpPr>
            <a:spLocks noGrp="1"/>
          </p:cNvSpPr>
          <p:nvPr>
            <p:ph sz="half" idx="2"/>
          </p:nvPr>
        </p:nvSpPr>
        <p:spPr>
          <a:xfrm>
            <a:off x="4648200" y="1524000"/>
            <a:ext cx="4038600" cy="4724400"/>
          </a:xfrm>
        </p:spPr>
        <p:txBody>
          <a:bodyPr/>
          <a:lstStyle/>
          <a:p>
            <a:pPr>
              <a:buNone/>
            </a:pPr>
            <a:endParaRPr lang="en-US" dirty="0"/>
          </a:p>
        </p:txBody>
      </p:sp>
      <p:pic>
        <p:nvPicPr>
          <p:cNvPr id="5" name="Picture 4" descr="lesefoerderung_52955.jpg"/>
          <p:cNvPicPr>
            <a:picLocks noChangeAspect="1"/>
          </p:cNvPicPr>
          <p:nvPr/>
        </p:nvPicPr>
        <p:blipFill>
          <a:blip r:embed="rId2" cstate="print"/>
          <a:stretch>
            <a:fillRect/>
          </a:stretch>
        </p:blipFill>
        <p:spPr>
          <a:xfrm>
            <a:off x="4648200" y="1524000"/>
            <a:ext cx="3514725" cy="47625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err="1" smtClean="0"/>
              <a:t>Diskutiere</a:t>
            </a:r>
            <a:r>
              <a:rPr lang="en-US" dirty="0" smtClean="0"/>
              <a:t> </a:t>
            </a:r>
            <a:r>
              <a:rPr lang="en-US" dirty="0" err="1" smtClean="0"/>
              <a:t>mit</a:t>
            </a:r>
            <a:r>
              <a:rPr lang="en-US" dirty="0" smtClean="0"/>
              <a:t> </a:t>
            </a:r>
            <a:r>
              <a:rPr lang="en-US" dirty="0" err="1" smtClean="0"/>
              <a:t>einem</a:t>
            </a:r>
            <a:r>
              <a:rPr lang="en-US" dirty="0" smtClean="0"/>
              <a:t> Partner.</a:t>
            </a:r>
            <a:endParaRPr lang="en-US" dirty="0"/>
          </a:p>
        </p:txBody>
      </p:sp>
      <p:sp>
        <p:nvSpPr>
          <p:cNvPr id="6" name="Content Placeholder 5"/>
          <p:cNvSpPr>
            <a:spLocks noGrp="1"/>
          </p:cNvSpPr>
          <p:nvPr>
            <p:ph idx="1"/>
          </p:nvPr>
        </p:nvSpPr>
        <p:spPr/>
        <p:txBody>
          <a:bodyPr/>
          <a:lstStyle/>
          <a:p>
            <a:pPr marL="514350" indent="-514350">
              <a:buAutoNum type="arabicPeriod"/>
            </a:pPr>
            <a:r>
              <a:rPr lang="en-US" dirty="0" smtClean="0"/>
              <a:t>Was </a:t>
            </a:r>
            <a:r>
              <a:rPr lang="en-US" dirty="0" err="1" smtClean="0"/>
              <a:t>macht</a:t>
            </a:r>
            <a:r>
              <a:rPr lang="en-US" dirty="0" smtClean="0"/>
              <a:t> das </a:t>
            </a:r>
            <a:r>
              <a:rPr lang="en-US" dirty="0" err="1" smtClean="0"/>
              <a:t>Lesen</a:t>
            </a:r>
            <a:r>
              <a:rPr lang="en-US" dirty="0" smtClean="0"/>
              <a:t> von </a:t>
            </a:r>
            <a:r>
              <a:rPr lang="en-US" dirty="0" err="1" smtClean="0"/>
              <a:t>Sachtexten</a:t>
            </a:r>
            <a:r>
              <a:rPr lang="en-US" dirty="0" smtClean="0"/>
              <a:t> </a:t>
            </a:r>
            <a:r>
              <a:rPr lang="en-US" dirty="0" err="1" smtClean="0"/>
              <a:t>im</a:t>
            </a:r>
            <a:r>
              <a:rPr lang="en-US" dirty="0" smtClean="0"/>
              <a:t> </a:t>
            </a:r>
            <a:r>
              <a:rPr lang="en-US" dirty="0" err="1" smtClean="0"/>
              <a:t>Fremdsprachunterricht</a:t>
            </a:r>
            <a:r>
              <a:rPr lang="en-US" dirty="0" smtClean="0"/>
              <a:t> so </a:t>
            </a:r>
            <a:r>
              <a:rPr lang="en-US" dirty="0" err="1" smtClean="0"/>
              <a:t>schwer</a:t>
            </a:r>
            <a:r>
              <a:rPr lang="en-US" dirty="0" smtClean="0"/>
              <a:t>?</a:t>
            </a:r>
          </a:p>
          <a:p>
            <a:pPr marL="514350" indent="-514350">
              <a:buNone/>
            </a:pPr>
            <a:endParaRPr lang="en-US" dirty="0" smtClean="0"/>
          </a:p>
          <a:p>
            <a:pPr marL="514350" indent="-514350">
              <a:buNone/>
            </a:pPr>
            <a:r>
              <a:rPr lang="en-US" dirty="0" smtClean="0"/>
              <a:t>2.	</a:t>
            </a:r>
            <a:r>
              <a:rPr lang="en-US" dirty="0" err="1" smtClean="0"/>
              <a:t>Welche</a:t>
            </a:r>
            <a:r>
              <a:rPr lang="en-US" dirty="0" smtClean="0"/>
              <a:t> </a:t>
            </a:r>
            <a:r>
              <a:rPr lang="en-US" dirty="0" err="1" smtClean="0"/>
              <a:t>Mittel</a:t>
            </a:r>
            <a:r>
              <a:rPr lang="en-US" dirty="0" smtClean="0"/>
              <a:t> </a:t>
            </a:r>
            <a:r>
              <a:rPr lang="en-US" dirty="0" err="1" smtClean="0"/>
              <a:t>werden</a:t>
            </a:r>
            <a:r>
              <a:rPr lang="en-US" dirty="0" smtClean="0"/>
              <a:t> in </a:t>
            </a:r>
            <a:r>
              <a:rPr lang="en-US" dirty="0" err="1" smtClean="0"/>
              <a:t>Lehrb</a:t>
            </a:r>
            <a:r>
              <a:rPr lang="de-DE" dirty="0" smtClean="0"/>
              <a:t>üchern benutzt, um Sachtexte zu illustrieren?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381000"/>
            <a:ext cx="8305800" cy="5745163"/>
          </a:xfrm>
        </p:spPr>
        <p:txBody>
          <a:bodyPr>
            <a:normAutofit fontScale="85000" lnSpcReduction="10000"/>
          </a:bodyPr>
          <a:lstStyle/>
          <a:p>
            <a:pPr marL="514350" indent="-514350">
              <a:buAutoNum type="arabicPeriod"/>
            </a:pPr>
            <a:r>
              <a:rPr lang="en-US" sz="2400" b="1" dirty="0" smtClean="0"/>
              <a:t>Was </a:t>
            </a:r>
            <a:r>
              <a:rPr lang="en-US" sz="2400" b="1" dirty="0" err="1" smtClean="0"/>
              <a:t>sind</a:t>
            </a:r>
            <a:r>
              <a:rPr lang="en-US" sz="2400" b="1" dirty="0" smtClean="0"/>
              <a:t> die </a:t>
            </a:r>
            <a:r>
              <a:rPr lang="en-US" sz="2400" b="1" dirty="0" err="1" smtClean="0"/>
              <a:t>Merkmale</a:t>
            </a:r>
            <a:r>
              <a:rPr lang="en-US" sz="2400" b="1" dirty="0" smtClean="0"/>
              <a:t> von </a:t>
            </a:r>
            <a:r>
              <a:rPr lang="en-US" sz="2400" b="1" dirty="0" err="1" smtClean="0"/>
              <a:t>Sachtexten</a:t>
            </a:r>
            <a:r>
              <a:rPr lang="en-US" sz="2400" b="1" dirty="0" smtClean="0"/>
              <a:t> </a:t>
            </a:r>
            <a:r>
              <a:rPr lang="en-US" sz="2400" b="1" dirty="0" err="1" smtClean="0"/>
              <a:t>im</a:t>
            </a:r>
            <a:r>
              <a:rPr lang="en-US" sz="2400" b="1" dirty="0" smtClean="0"/>
              <a:t> </a:t>
            </a:r>
            <a:r>
              <a:rPr lang="en-US" sz="2400" b="1" dirty="0" err="1" smtClean="0"/>
              <a:t>Fremdsprachunterricht</a:t>
            </a:r>
            <a:r>
              <a:rPr lang="en-US" sz="2400" b="1" dirty="0" smtClean="0"/>
              <a:t>?</a:t>
            </a:r>
          </a:p>
          <a:p>
            <a:pPr marL="514350" indent="-514350">
              <a:buNone/>
            </a:pPr>
            <a:endParaRPr lang="en-US" sz="2400" dirty="0" smtClean="0"/>
          </a:p>
          <a:p>
            <a:pPr marL="514350" indent="-514350"/>
            <a:r>
              <a:rPr lang="de-DE" sz="2400" u="sng" dirty="0" smtClean="0"/>
              <a:t>auf der Wortebene</a:t>
            </a:r>
            <a:r>
              <a:rPr lang="en-US" sz="2400" dirty="0" smtClean="0"/>
              <a:t>: </a:t>
            </a:r>
            <a:r>
              <a:rPr lang="de-DE" sz="2400" dirty="0" smtClean="0"/>
              <a:t>viele Fachbegriffe, viele Komposita (z.B. gesundsheitsgefährdend), Verben mit Vorsilben (verzögert, zurückgehalten), substantivierte Infinitive (das Begrünen), Abkürzungen</a:t>
            </a:r>
          </a:p>
          <a:p>
            <a:pPr marL="514350" indent="-514350"/>
            <a:endParaRPr lang="de-DE" sz="2400" dirty="0" smtClean="0"/>
          </a:p>
          <a:p>
            <a:pPr marL="514350" indent="-514350"/>
            <a:r>
              <a:rPr lang="de-DE" sz="2400" u="sng" dirty="0" smtClean="0"/>
              <a:t>auf der Satzebene</a:t>
            </a:r>
            <a:r>
              <a:rPr lang="en-US" sz="2400" dirty="0" smtClean="0"/>
              <a:t>: </a:t>
            </a:r>
            <a:r>
              <a:rPr lang="en-US" sz="2400" dirty="0" err="1" smtClean="0"/>
              <a:t>unpers</a:t>
            </a:r>
            <a:r>
              <a:rPr lang="de-DE" sz="2400" dirty="0" smtClean="0"/>
              <a:t>önliche Ausdrucksweise (man), Passivsatzformen (... lässt sich regulieren, wird der Fokus auf ... gelegt),  komplexe Attribute ( gentechnisch veränderte Pflanzen)</a:t>
            </a:r>
          </a:p>
          <a:p>
            <a:pPr marL="514350" indent="-514350"/>
            <a:endParaRPr lang="de-DE" sz="2400" dirty="0" smtClean="0"/>
          </a:p>
          <a:p>
            <a:pPr marL="514350" indent="-514350"/>
            <a:r>
              <a:rPr lang="de-DE" sz="2400" u="sng" dirty="0" smtClean="0"/>
              <a:t>auf der Textebene</a:t>
            </a:r>
            <a:r>
              <a:rPr lang="en-US" sz="2400" dirty="0" smtClean="0"/>
              <a:t>: </a:t>
            </a:r>
            <a:r>
              <a:rPr lang="en-US" sz="2400" dirty="0" err="1" smtClean="0"/>
              <a:t>zur</a:t>
            </a:r>
            <a:r>
              <a:rPr lang="de-DE" sz="2400" dirty="0" smtClean="0"/>
              <a:t>ückweisende Verwendung eines Pronomens (Die Stromstärke ist schon ohne Eisenkern geringer als bei Gleichspannung.  Schiebt man einen Eisenkern in die Spule nimmt sie weiter ab.  </a:t>
            </a:r>
            <a:r>
              <a:rPr lang="de-DE" sz="2400" i="1" dirty="0" smtClean="0"/>
              <a:t>Was die Stromstärke oder die Gleichspannung?</a:t>
            </a:r>
            <a:r>
              <a:rPr lang="de-DE" sz="2400" dirty="0" smtClean="0"/>
              <a:t>)</a:t>
            </a:r>
          </a:p>
          <a:p>
            <a:pPr marL="514350" indent="-514350"/>
            <a:endParaRPr lang="de-DE" sz="2400" dirty="0" smtClean="0"/>
          </a:p>
          <a:p>
            <a:pPr marL="514350" indent="-514350"/>
            <a:r>
              <a:rPr lang="de-DE" sz="2400" b="1" dirty="0" smtClean="0"/>
              <a:t>Fazit</a:t>
            </a:r>
            <a:r>
              <a:rPr lang="en-US" sz="2400" b="1" dirty="0" smtClean="0"/>
              <a:t>:  In </a:t>
            </a:r>
            <a:r>
              <a:rPr lang="en-US" sz="2400" b="1" dirty="0" err="1" smtClean="0"/>
              <a:t>Sachtexten</a:t>
            </a:r>
            <a:r>
              <a:rPr lang="en-US" sz="2400" b="1" dirty="0" smtClean="0"/>
              <a:t> </a:t>
            </a:r>
            <a:r>
              <a:rPr lang="en-US" sz="2400" b="1" dirty="0" err="1" smtClean="0"/>
              <a:t>bereitet</a:t>
            </a:r>
            <a:r>
              <a:rPr lang="en-US" sz="2400" b="1" dirty="0" smtClean="0"/>
              <a:t> die </a:t>
            </a:r>
            <a:r>
              <a:rPr lang="en-US" sz="2400" b="1" dirty="0" err="1" smtClean="0"/>
              <a:t>Verdichtung</a:t>
            </a:r>
            <a:r>
              <a:rPr lang="en-US" sz="2400" b="1" dirty="0" smtClean="0"/>
              <a:t> (</a:t>
            </a:r>
            <a:r>
              <a:rPr lang="en-US" sz="2400" b="1" dirty="0" err="1" smtClean="0"/>
              <a:t>komplizierte</a:t>
            </a:r>
            <a:r>
              <a:rPr lang="en-US" sz="2400" b="1" dirty="0" smtClean="0"/>
              <a:t> </a:t>
            </a:r>
            <a:r>
              <a:rPr lang="en-US" sz="2400" b="1" dirty="0" err="1" smtClean="0"/>
              <a:t>Sprache</a:t>
            </a:r>
            <a:r>
              <a:rPr lang="en-US" sz="2400" b="1" dirty="0" smtClean="0"/>
              <a:t> in </a:t>
            </a:r>
            <a:r>
              <a:rPr lang="en-US" sz="2400" b="1" dirty="0" err="1" smtClean="0"/>
              <a:t>wenigen</a:t>
            </a:r>
            <a:r>
              <a:rPr lang="en-US" sz="2400" b="1" dirty="0" smtClean="0"/>
              <a:t> S</a:t>
            </a:r>
            <a:r>
              <a:rPr lang="de-DE" sz="2400" b="1" dirty="0" smtClean="0"/>
              <a:t>ätzen</a:t>
            </a:r>
            <a:r>
              <a:rPr lang="en-US" sz="2400" b="1" dirty="0" smtClean="0"/>
              <a:t>) </a:t>
            </a:r>
            <a:r>
              <a:rPr lang="en-US" sz="2400" b="1" dirty="0" err="1" smtClean="0"/>
              <a:t>der</a:t>
            </a:r>
            <a:r>
              <a:rPr lang="en-US" sz="2400" b="1" dirty="0" smtClean="0"/>
              <a:t> </a:t>
            </a:r>
            <a:r>
              <a:rPr lang="en-US" sz="2400" b="1" dirty="0" err="1" smtClean="0"/>
              <a:t>Sprache</a:t>
            </a:r>
            <a:r>
              <a:rPr lang="en-US" sz="2400" b="1" dirty="0" smtClean="0"/>
              <a:t> </a:t>
            </a:r>
            <a:r>
              <a:rPr lang="en-US" sz="2400" b="1" dirty="0" err="1" smtClean="0"/>
              <a:t>unseren</a:t>
            </a:r>
            <a:r>
              <a:rPr lang="en-US" sz="2400" b="1" dirty="0" smtClean="0"/>
              <a:t> </a:t>
            </a:r>
            <a:r>
              <a:rPr lang="en-US" sz="2400" b="1" dirty="0" err="1" smtClean="0"/>
              <a:t>Lernern</a:t>
            </a:r>
            <a:r>
              <a:rPr lang="en-US" sz="2400" b="1" dirty="0" smtClean="0"/>
              <a:t> </a:t>
            </a:r>
            <a:r>
              <a:rPr lang="en-US" sz="2400" b="1" dirty="0" err="1" smtClean="0"/>
              <a:t>besondere</a:t>
            </a:r>
            <a:r>
              <a:rPr lang="en-US" sz="2400" b="1" dirty="0" smtClean="0"/>
              <a:t> </a:t>
            </a:r>
            <a:r>
              <a:rPr lang="en-US" sz="2400" b="1" dirty="0" err="1" smtClean="0"/>
              <a:t>sprachliche</a:t>
            </a:r>
            <a:r>
              <a:rPr lang="en-US" sz="2400" b="1" dirty="0" smtClean="0"/>
              <a:t> </a:t>
            </a:r>
            <a:r>
              <a:rPr lang="en-US" sz="2400" b="1" dirty="0" err="1" smtClean="0"/>
              <a:t>Schwierigkeiten</a:t>
            </a:r>
            <a:r>
              <a:rPr lang="en-US" sz="2400" b="1" dirty="0" smtClean="0"/>
              <a:t>.</a:t>
            </a:r>
          </a:p>
          <a:p>
            <a:pPr marL="514350" indent="-514350">
              <a:buNone/>
            </a:pPr>
            <a:endParaRPr lang="en-US" sz="1800" dirty="0" smtClean="0"/>
          </a:p>
          <a:p>
            <a:pPr marL="514350" indent="-514350"/>
            <a:endParaRPr lang="en-US" sz="2400" dirty="0" smtClean="0"/>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smtClean="0"/>
              <a:t>Der</a:t>
            </a:r>
            <a:r>
              <a:rPr lang="en-US" sz="3600" dirty="0" smtClean="0"/>
              <a:t> </a:t>
            </a:r>
            <a:r>
              <a:rPr lang="en-US" sz="3600" dirty="0" err="1" smtClean="0"/>
              <a:t>Umgang</a:t>
            </a:r>
            <a:r>
              <a:rPr lang="en-US" sz="3600" dirty="0" smtClean="0"/>
              <a:t> </a:t>
            </a:r>
            <a:r>
              <a:rPr lang="en-US" sz="3600" dirty="0" err="1" smtClean="0"/>
              <a:t>mit</a:t>
            </a:r>
            <a:r>
              <a:rPr lang="en-US" sz="3600" dirty="0" smtClean="0"/>
              <a:t> </a:t>
            </a:r>
            <a:r>
              <a:rPr lang="en-US" sz="3600" dirty="0" err="1" smtClean="0"/>
              <a:t>Texten</a:t>
            </a:r>
            <a:r>
              <a:rPr lang="en-US" sz="3600" dirty="0" smtClean="0"/>
              <a:t> </a:t>
            </a:r>
            <a:r>
              <a:rPr lang="en-US" sz="3600" dirty="0" err="1" smtClean="0"/>
              <a:t>im</a:t>
            </a:r>
            <a:r>
              <a:rPr lang="en-US" sz="3600" dirty="0" smtClean="0"/>
              <a:t> </a:t>
            </a:r>
            <a:r>
              <a:rPr lang="en-US" sz="3600" dirty="0" err="1" smtClean="0"/>
              <a:t>Sachunterricht</a:t>
            </a:r>
            <a:endParaRPr lang="en-US" sz="3600" dirty="0"/>
          </a:p>
        </p:txBody>
      </p:sp>
      <p:sp>
        <p:nvSpPr>
          <p:cNvPr id="3" name="Content Placeholder 2"/>
          <p:cNvSpPr>
            <a:spLocks noGrp="1"/>
          </p:cNvSpPr>
          <p:nvPr>
            <p:ph idx="1"/>
          </p:nvPr>
        </p:nvSpPr>
        <p:spPr/>
        <p:txBody>
          <a:bodyPr/>
          <a:lstStyle/>
          <a:p>
            <a:pPr>
              <a:buNone/>
            </a:pPr>
            <a:r>
              <a:rPr lang="en-US" b="1" dirty="0" smtClean="0"/>
              <a:t>M</a:t>
            </a:r>
            <a:r>
              <a:rPr lang="de-DE" b="1" dirty="0" smtClean="0"/>
              <a:t>öglichkeit 1</a:t>
            </a:r>
            <a:r>
              <a:rPr lang="en-US" dirty="0" smtClean="0"/>
              <a:t>: </a:t>
            </a:r>
            <a:r>
              <a:rPr lang="en-US" dirty="0" err="1" smtClean="0"/>
              <a:t>Anpassung</a:t>
            </a:r>
            <a:r>
              <a:rPr lang="en-US" dirty="0" smtClean="0"/>
              <a:t> des </a:t>
            </a:r>
            <a:r>
              <a:rPr lang="en-US" dirty="0" err="1" smtClean="0"/>
              <a:t>Textes</a:t>
            </a:r>
            <a:r>
              <a:rPr lang="en-US" dirty="0" smtClean="0"/>
              <a:t> an den </a:t>
            </a:r>
            <a:r>
              <a:rPr lang="en-US" dirty="0" err="1" smtClean="0"/>
              <a:t>Leser</a:t>
            </a:r>
            <a:r>
              <a:rPr lang="en-US" dirty="0" smtClean="0"/>
              <a:t> </a:t>
            </a:r>
            <a:r>
              <a:rPr lang="en-US" dirty="0" err="1" smtClean="0"/>
              <a:t>durch</a:t>
            </a:r>
            <a:r>
              <a:rPr lang="en-US" dirty="0" smtClean="0"/>
              <a:t> (a) </a:t>
            </a:r>
            <a:r>
              <a:rPr lang="en-US" dirty="0" err="1" smtClean="0"/>
              <a:t>Textvereinfachung</a:t>
            </a:r>
            <a:r>
              <a:rPr lang="en-US" dirty="0" smtClean="0"/>
              <a:t> </a:t>
            </a:r>
            <a:r>
              <a:rPr lang="en-US" dirty="0" err="1" smtClean="0"/>
              <a:t>oder</a:t>
            </a:r>
            <a:r>
              <a:rPr lang="en-US" dirty="0" smtClean="0"/>
              <a:t> (b) </a:t>
            </a:r>
            <a:r>
              <a:rPr lang="en-US" dirty="0" err="1" smtClean="0"/>
              <a:t>andere</a:t>
            </a:r>
            <a:r>
              <a:rPr lang="en-US" dirty="0" smtClean="0"/>
              <a:t> </a:t>
            </a:r>
            <a:r>
              <a:rPr lang="en-US" dirty="0" err="1" smtClean="0"/>
              <a:t>Texte</a:t>
            </a:r>
            <a:endParaRPr lang="en-US" dirty="0" smtClean="0"/>
          </a:p>
          <a:p>
            <a:pPr>
              <a:buNone/>
            </a:pPr>
            <a:r>
              <a:rPr lang="en-US" dirty="0" err="1" smtClean="0"/>
              <a:t>Wer</a:t>
            </a:r>
            <a:r>
              <a:rPr lang="en-US" dirty="0" smtClean="0"/>
              <a:t>? Lehrer/In;		</a:t>
            </a:r>
            <a:r>
              <a:rPr lang="en-US" dirty="0" err="1" smtClean="0"/>
              <a:t>Vor</a:t>
            </a:r>
            <a:r>
              <a:rPr lang="en-US" dirty="0" smtClean="0"/>
              <a:t>- und </a:t>
            </a:r>
            <a:r>
              <a:rPr lang="en-US" dirty="0" err="1" smtClean="0"/>
              <a:t>Nachteile</a:t>
            </a:r>
            <a:r>
              <a:rPr lang="en-US" dirty="0" smtClean="0"/>
              <a:t>?</a:t>
            </a:r>
          </a:p>
          <a:p>
            <a:pPr>
              <a:buNone/>
            </a:pPr>
            <a:r>
              <a:rPr lang="en-US" b="1" dirty="0" smtClean="0"/>
              <a:t>M</a:t>
            </a:r>
            <a:r>
              <a:rPr lang="de-DE" b="1" dirty="0" smtClean="0"/>
              <a:t>öglichkeit 2</a:t>
            </a:r>
            <a:r>
              <a:rPr lang="en-US" dirty="0" smtClean="0"/>
              <a:t>:  </a:t>
            </a:r>
            <a:r>
              <a:rPr lang="en-US" dirty="0" err="1" smtClean="0"/>
              <a:t>Anpassung</a:t>
            </a:r>
            <a:r>
              <a:rPr lang="en-US" dirty="0" smtClean="0"/>
              <a:t> des </a:t>
            </a:r>
            <a:r>
              <a:rPr lang="en-US" dirty="0" err="1" smtClean="0"/>
              <a:t>Lesers</a:t>
            </a:r>
            <a:r>
              <a:rPr lang="en-US" dirty="0" smtClean="0"/>
              <a:t> an den Text </a:t>
            </a:r>
            <a:r>
              <a:rPr lang="en-US" dirty="0" err="1" smtClean="0"/>
              <a:t>durch</a:t>
            </a:r>
            <a:r>
              <a:rPr lang="en-US" dirty="0" smtClean="0"/>
              <a:t> (a) </a:t>
            </a:r>
            <a:r>
              <a:rPr lang="en-US" dirty="0" err="1" smtClean="0"/>
              <a:t>Lesestrategien</a:t>
            </a:r>
            <a:r>
              <a:rPr lang="en-US" dirty="0" smtClean="0"/>
              <a:t> und/</a:t>
            </a:r>
            <a:r>
              <a:rPr lang="en-US" dirty="0" err="1" smtClean="0"/>
              <a:t>oder</a:t>
            </a:r>
            <a:r>
              <a:rPr lang="en-US" dirty="0" smtClean="0"/>
              <a:t> (b) </a:t>
            </a:r>
            <a:r>
              <a:rPr lang="en-US" dirty="0" err="1" smtClean="0"/>
              <a:t>Lesetraining</a:t>
            </a:r>
            <a:r>
              <a:rPr lang="en-US" dirty="0" smtClean="0"/>
              <a:t> </a:t>
            </a:r>
          </a:p>
          <a:p>
            <a:pPr>
              <a:buNone/>
            </a:pPr>
            <a:r>
              <a:rPr lang="en-US" dirty="0" err="1" smtClean="0"/>
              <a:t>Wer</a:t>
            </a:r>
            <a:r>
              <a:rPr lang="en-US" dirty="0" smtClean="0"/>
              <a:t>? Lerner und Lehrer/In; </a:t>
            </a:r>
            <a:r>
              <a:rPr lang="en-US" dirty="0" err="1" smtClean="0"/>
              <a:t>Vor</a:t>
            </a:r>
            <a:r>
              <a:rPr lang="en-US" dirty="0" smtClean="0"/>
              <a:t>-und </a:t>
            </a:r>
            <a:r>
              <a:rPr lang="en-US" dirty="0" err="1" smtClean="0"/>
              <a:t>Nachteile</a:t>
            </a:r>
            <a:r>
              <a:rPr lang="en-US" dirty="0" smtClean="0"/>
              <a: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TotalTime>
  <Words>484</Words>
  <Application>Microsoft Office PowerPoint</Application>
  <PresentationFormat>On-screen Show (4:3)</PresentationFormat>
  <Paragraphs>54</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2014 German Immersion Weekend New Glarus, WI</vt:lpstr>
      <vt:lpstr>AP German</vt:lpstr>
      <vt:lpstr>Leseverstehen</vt:lpstr>
      <vt:lpstr>Was ist Lesekompetenz?</vt:lpstr>
      <vt:lpstr>Elemente der Lesekompetenz Quelle: Deutsches PISA-Konsortium 2001, S. 69-78</vt:lpstr>
      <vt:lpstr>Warum ist Lesekompetenz wichtig?</vt:lpstr>
      <vt:lpstr>Diskutiere mit einem Partner.</vt:lpstr>
      <vt:lpstr>Slide 8</vt:lpstr>
      <vt:lpstr>Der Umgang mit Texten im Sachunterricht</vt:lpstr>
      <vt:lpstr>Möglichkeit 1: Textvereinfachung oder Neufassung Wie?</vt:lpstr>
      <vt:lpstr> Möglichkeit 2:  Anpassung des Lesers an den Text durch (a) Lesestrategien und/oder (b) Lesetraining  </vt:lpstr>
      <vt:lpstr>In der Hoffnung, dass deine Lernenden ein Buch in den Koffer packen, wenn wir sie auf den Mond schicken.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German Immersion Weekend 2014</dc:title>
  <dc:creator>Siggi</dc:creator>
  <cp:lastModifiedBy>Siggi</cp:lastModifiedBy>
  <cp:revision>37</cp:revision>
  <dcterms:created xsi:type="dcterms:W3CDTF">2014-02-08T19:52:40Z</dcterms:created>
  <dcterms:modified xsi:type="dcterms:W3CDTF">2014-02-14T01:11:49Z</dcterms:modified>
</cp:coreProperties>
</file>